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lacial Indifference" panose="020B0604020202020204" charset="0"/>
      <p:regular r:id="rId16"/>
    </p:embeddedFont>
    <p:embeddedFont>
      <p:font typeface="Glacial Indifference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F1310-D398-420B-AC94-1C6DDD3E3A1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EABC4-EA36-46E5-8650-FD9936DE5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2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A566F-C2C3-4A8D-8AE9-3E1667CAE3D6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0089-01A6-4FCC-B269-2769138F0706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7C1DD-47C4-4EBB-AC27-8E562D6361B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0FB8-587F-4D2B-B115-4170B8C2B16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3D76-8264-4440-8562-8DFDDD65ACE0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75F8-662B-4547-AD64-FEAEB9C2AEAC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BF60-ED77-431E-9AF0-D46643D5610D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6C89-3843-4647-9763-5FC64ECE359A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219F-8CF1-4C54-AC58-BE2E9D2ED3A2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85BC-EA3D-4FDA-88BF-D302F65B544B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EC50-8F10-4E2B-A2E2-45862B976F01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DF3CA-5BF2-457C-BCE0-6F7240B11421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06"/>
            <a:ext cx="9144000" cy="10287000"/>
            <a:chOff x="-1920517" y="55585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576" b="18423"/>
            <a:stretch>
              <a:fillRect/>
            </a:stretch>
          </p:blipFill>
          <p:spPr>
            <a:xfrm>
              <a:off x="-1920517" y="55585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789176" y="2692411"/>
            <a:ext cx="1102472" cy="1217589"/>
          </a:xfrm>
          <a:custGeom>
            <a:avLst/>
            <a:gdLst/>
            <a:ahLst/>
            <a:cxnLst/>
            <a:rect l="l" t="t" r="r" b="b"/>
            <a:pathLst>
              <a:path w="1102472" h="1217589">
                <a:moveTo>
                  <a:pt x="0" y="0"/>
                </a:moveTo>
                <a:lnTo>
                  <a:pt x="1102472" y="0"/>
                </a:lnTo>
                <a:lnTo>
                  <a:pt x="1102472" y="1217589"/>
                </a:lnTo>
                <a:lnTo>
                  <a:pt x="0" y="121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89176" y="710487"/>
            <a:ext cx="7398990" cy="8171575"/>
          </a:xfrm>
          <a:custGeom>
            <a:avLst/>
            <a:gdLst/>
            <a:ahLst/>
            <a:cxnLst/>
            <a:rect l="l" t="t" r="r" b="b"/>
            <a:pathLst>
              <a:path w="7398990" h="8171575">
                <a:moveTo>
                  <a:pt x="0" y="0"/>
                </a:moveTo>
                <a:lnTo>
                  <a:pt x="7398989" y="0"/>
                </a:lnTo>
                <a:lnTo>
                  <a:pt x="7398989" y="8171575"/>
                </a:lnTo>
                <a:lnTo>
                  <a:pt x="0" y="8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789176" y="4470814"/>
            <a:ext cx="598979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750" spc="1350">
                <a:solidFill>
                  <a:srgbClr val="9F4B2F"/>
                </a:solidFill>
                <a:latin typeface="Glacial Indifference Bold"/>
              </a:rPr>
              <a:t>BHOJAN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89176" y="5499514"/>
            <a:ext cx="552325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750" spc="375">
                <a:solidFill>
                  <a:srgbClr val="000000"/>
                </a:solidFill>
                <a:latin typeface="Glacial Indifference"/>
              </a:rPr>
              <a:t>Food Ordering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97673" y="7915275"/>
            <a:ext cx="552325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dirty="0" err="1">
                <a:solidFill>
                  <a:srgbClr val="000000"/>
                </a:solidFill>
                <a:latin typeface="Glacial Indifference"/>
              </a:rPr>
              <a:t>Aakritee</a:t>
            </a:r>
            <a:r>
              <a:rPr lang="en-US" sz="299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Glacial Indifference"/>
              </a:rPr>
              <a:t>Chaulagain</a:t>
            </a:r>
            <a:endParaRPr lang="en-US" sz="2999" dirty="0">
              <a:solidFill>
                <a:srgbClr val="000000"/>
              </a:solidFill>
              <a:latin typeface="Glacial Indifference"/>
            </a:endParaRPr>
          </a:p>
          <a:p>
            <a:pPr algn="l">
              <a:lnSpc>
                <a:spcPts val="3599"/>
              </a:lnSpc>
            </a:pPr>
            <a:r>
              <a:rPr lang="en-US" sz="2999" dirty="0">
                <a:solidFill>
                  <a:srgbClr val="000000"/>
                </a:solidFill>
                <a:latin typeface="Glacial Indifference"/>
              </a:rPr>
              <a:t>BCIS VIII</a:t>
            </a:r>
          </a:p>
          <a:p>
            <a:pPr algn="l">
              <a:lnSpc>
                <a:spcPts val="3599"/>
              </a:lnSpc>
            </a:pPr>
            <a:r>
              <a:rPr lang="en-US" sz="2999" dirty="0">
                <a:solidFill>
                  <a:srgbClr val="000000"/>
                </a:solidFill>
                <a:latin typeface="Glacial Indifference"/>
              </a:rPr>
              <a:t>20080001</a:t>
            </a:r>
          </a:p>
          <a:p>
            <a:pPr algn="l">
              <a:lnSpc>
                <a:spcPts val="3599"/>
              </a:lnSpc>
            </a:pPr>
            <a:r>
              <a:rPr lang="en-US" sz="2999" dirty="0" err="1">
                <a:solidFill>
                  <a:srgbClr val="000000"/>
                </a:solidFill>
                <a:latin typeface="Glacial Indifference"/>
              </a:rPr>
              <a:t>Medhavi</a:t>
            </a:r>
            <a:r>
              <a:rPr lang="en-US" sz="2999" dirty="0">
                <a:solidFill>
                  <a:srgbClr val="000000"/>
                </a:solidFill>
                <a:latin typeface="Glacial Indifference"/>
              </a:rPr>
              <a:t> College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1334AB-2F3F-624C-38BB-EED24A5A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33544" y="9105485"/>
            <a:ext cx="3124200" cy="16541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3995" y="1479032"/>
            <a:ext cx="513575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TECHNOLOGY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3995" y="2662291"/>
            <a:ext cx="5912310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React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MongoDB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Next.js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12FE5-CED2-5E8F-1D55-721BC96A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744700" y="9105900"/>
            <a:ext cx="3505200" cy="14255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3995" y="1479032"/>
            <a:ext cx="698034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EXPECTED OUTCOME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3995" y="2662291"/>
            <a:ext cx="7544058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Enhanced User Experience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Increased Engagement and Retention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Diverse Culinary Exploration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Positive User Feedback and Reviews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C489F-3A8D-7814-9937-00383E80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58800" y="8801100"/>
            <a:ext cx="4724400" cy="18065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47800" y="2628900"/>
            <a:ext cx="13464587" cy="411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7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The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</a:rPr>
              <a:t>Bhojan</a:t>
            </a: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 Food Ordering App offers a seamless and intuitive platform for users to order their favorite meals.</a:t>
            </a:r>
          </a:p>
          <a:p>
            <a:pPr algn="l">
              <a:lnSpc>
                <a:spcPts val="3720"/>
              </a:lnSpc>
            </a:pPr>
            <a:endParaRPr lang="en-US" sz="3000" dirty="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l">
              <a:lnSpc>
                <a:spcPts val="37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 With features like menu browsing, item selection and secure checkout, customers can easily navigate the app to place and manage their orders. </a:t>
            </a:r>
          </a:p>
          <a:p>
            <a:pPr algn="l">
              <a:lnSpc>
                <a:spcPts val="3720"/>
              </a:lnSpc>
            </a:pPr>
            <a:endParaRPr lang="en-US" sz="3000" dirty="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l">
              <a:lnSpc>
                <a:spcPts val="372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The app provides registration and login options for users to access their profiles and order history. </a:t>
            </a:r>
          </a:p>
          <a:p>
            <a:pPr algn="l">
              <a:lnSpc>
                <a:spcPts val="2976"/>
              </a:lnSpc>
            </a:pPr>
            <a:endParaRPr lang="en-US" sz="3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11200" y="4914900"/>
            <a:ext cx="4876800" cy="5372100"/>
          </a:xfrm>
          <a:custGeom>
            <a:avLst/>
            <a:gdLst/>
            <a:ahLst/>
            <a:cxnLst/>
            <a:rect l="l" t="t" r="r" b="b"/>
            <a:pathLst>
              <a:path w="5406581" h="5807851">
                <a:moveTo>
                  <a:pt x="0" y="0"/>
                </a:moveTo>
                <a:lnTo>
                  <a:pt x="5406582" y="0"/>
                </a:lnTo>
                <a:lnTo>
                  <a:pt x="5406582" y="5807851"/>
                </a:lnTo>
                <a:lnTo>
                  <a:pt x="0" y="5807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37B8D-2EE5-0C3C-3F04-1AEDA34D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00" y="8648700"/>
            <a:ext cx="3482387" cy="21113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3464" y="4165557"/>
            <a:ext cx="1003079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spc="2080">
                <a:solidFill>
                  <a:srgbClr val="9F4B2F"/>
                </a:solidFill>
                <a:latin typeface="Glacial Indifference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6227" y="3088292"/>
            <a:ext cx="4047236" cy="4110416"/>
            <a:chOff x="0" y="0"/>
            <a:chExt cx="5396315" cy="5480555"/>
          </a:xfrm>
        </p:grpSpPr>
        <p:sp>
          <p:nvSpPr>
            <p:cNvPr id="4" name="Freeform 4"/>
            <p:cNvSpPr/>
            <p:nvPr/>
          </p:nvSpPr>
          <p:spPr>
            <a:xfrm rot="6765320">
              <a:off x="581435" y="702230"/>
              <a:ext cx="4233444" cy="4076095"/>
            </a:xfrm>
            <a:custGeom>
              <a:avLst/>
              <a:gdLst/>
              <a:ahLst/>
              <a:cxnLst/>
              <a:rect l="l" t="t" r="r" b="b"/>
              <a:pathLst>
                <a:path w="4233444" h="4076095">
                  <a:moveTo>
                    <a:pt x="0" y="0"/>
                  </a:moveTo>
                  <a:lnTo>
                    <a:pt x="4233445" y="0"/>
                  </a:lnTo>
                  <a:lnTo>
                    <a:pt x="4233445" y="4076095"/>
                  </a:lnTo>
                  <a:lnTo>
                    <a:pt x="0" y="4076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97011" y="1790643"/>
              <a:ext cx="1602293" cy="1899269"/>
            </a:xfrm>
            <a:custGeom>
              <a:avLst/>
              <a:gdLst/>
              <a:ahLst/>
              <a:cxnLst/>
              <a:rect l="l" t="t" r="r" b="b"/>
              <a:pathLst>
                <a:path w="1602293" h="1899269">
                  <a:moveTo>
                    <a:pt x="0" y="0"/>
                  </a:moveTo>
                  <a:lnTo>
                    <a:pt x="1602293" y="0"/>
                  </a:lnTo>
                  <a:lnTo>
                    <a:pt x="1602293" y="1899269"/>
                  </a:lnTo>
                  <a:lnTo>
                    <a:pt x="0" y="1899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EBC63-7BF9-3A67-8648-A7BC2A6E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20800" y="8724900"/>
            <a:ext cx="4114800" cy="20351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3004"/>
            <a:ext cx="15328758" cy="10139708"/>
            <a:chOff x="-197688" y="-400050"/>
            <a:chExt cx="20438344" cy="13519611"/>
          </a:xfrm>
        </p:grpSpPr>
        <p:sp>
          <p:nvSpPr>
            <p:cNvPr id="3" name="Freeform 3"/>
            <p:cNvSpPr/>
            <p:nvPr/>
          </p:nvSpPr>
          <p:spPr>
            <a:xfrm>
              <a:off x="-197688" y="3911229"/>
              <a:ext cx="9208333" cy="9208332"/>
            </a:xfrm>
            <a:custGeom>
              <a:avLst/>
              <a:gdLst/>
              <a:ahLst/>
              <a:cxnLst/>
              <a:rect l="l" t="t" r="r" b="b"/>
              <a:pathLst>
                <a:path w="9208333" h="9208333">
                  <a:moveTo>
                    <a:pt x="0" y="0"/>
                  </a:moveTo>
                  <a:lnTo>
                    <a:pt x="9208333" y="0"/>
                  </a:lnTo>
                  <a:lnTo>
                    <a:pt x="9208333" y="9208333"/>
                  </a:lnTo>
                  <a:lnTo>
                    <a:pt x="0" y="920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35147" y="5401565"/>
              <a:ext cx="2458346" cy="2083448"/>
            </a:xfrm>
            <a:custGeom>
              <a:avLst/>
              <a:gdLst/>
              <a:ahLst/>
              <a:cxnLst/>
              <a:rect l="l" t="t" r="r" b="b"/>
              <a:pathLst>
                <a:path w="2458346" h="2083448">
                  <a:moveTo>
                    <a:pt x="0" y="0"/>
                  </a:moveTo>
                  <a:lnTo>
                    <a:pt x="2458346" y="0"/>
                  </a:lnTo>
                  <a:lnTo>
                    <a:pt x="2458346" y="2083448"/>
                  </a:lnTo>
                  <a:lnTo>
                    <a:pt x="0" y="208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5007201" y="-400050"/>
              <a:ext cx="5233455" cy="13286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Introduction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Problem Statement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Objectives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Features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Methodology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Data Flow Diagram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Use Case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Technology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Expected Outcomes</a:t>
              </a:r>
            </a:p>
            <a:p>
              <a:pPr algn="l">
                <a:lnSpc>
                  <a:spcPts val="8098"/>
                </a:lnSpc>
              </a:pPr>
              <a:r>
                <a:rPr lang="en-US" sz="3239">
                  <a:solidFill>
                    <a:srgbClr val="000000"/>
                  </a:solidFill>
                  <a:latin typeface="Glacial Indifference"/>
                </a:rPr>
                <a:t>Conclusion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650488" y="5668066"/>
              <a:ext cx="7582063" cy="154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5"/>
                </a:lnSpc>
              </a:pPr>
              <a:r>
                <a:rPr lang="en-US" sz="3779" spc="755">
                  <a:solidFill>
                    <a:srgbClr val="9F4B2F"/>
                  </a:solidFill>
                  <a:latin typeface="Glacial Indifference Bold"/>
                </a:rPr>
                <a:t>TABLE OF CONTENT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E2FA7E-15B5-F00A-2C9B-7E3CE6F8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11400" y="9337789"/>
            <a:ext cx="3108146" cy="9492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816" y="4431274"/>
            <a:ext cx="1595618" cy="1424452"/>
          </a:xfrm>
          <a:custGeom>
            <a:avLst/>
            <a:gdLst/>
            <a:ahLst/>
            <a:cxnLst/>
            <a:rect l="l" t="t" r="r" b="b"/>
            <a:pathLst>
              <a:path w="1595618" h="1424452">
                <a:moveTo>
                  <a:pt x="0" y="0"/>
                </a:moveTo>
                <a:lnTo>
                  <a:pt x="1595619" y="0"/>
                </a:lnTo>
                <a:lnTo>
                  <a:pt x="1595619" y="1424452"/>
                </a:lnTo>
                <a:lnTo>
                  <a:pt x="0" y="142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0248" y="3144373"/>
            <a:ext cx="9001564" cy="7152152"/>
          </a:xfrm>
          <a:custGeom>
            <a:avLst/>
            <a:gdLst/>
            <a:ahLst/>
            <a:cxnLst/>
            <a:rect l="l" t="t" r="r" b="b"/>
            <a:pathLst>
              <a:path w="9001564" h="7152152">
                <a:moveTo>
                  <a:pt x="0" y="0"/>
                </a:moveTo>
                <a:lnTo>
                  <a:pt x="9001565" y="0"/>
                </a:lnTo>
                <a:lnTo>
                  <a:pt x="9001565" y="7152152"/>
                </a:lnTo>
                <a:lnTo>
                  <a:pt x="0" y="715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2383" y="2895600"/>
            <a:ext cx="14428982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lacial Indifference"/>
              </a:rPr>
              <a:t>Bhojan</a:t>
            </a: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 offers a well designed and powerful application to help customer to make an online food order at any time where restaurant owner will get orders to grow up business.</a:t>
            </a:r>
          </a:p>
          <a:p>
            <a:pPr marL="647700" lvl="1" indent="-323850" algn="just">
              <a:lnSpc>
                <a:spcPts val="49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lacial Indifference"/>
              </a:rPr>
              <a:t>Bhojan</a:t>
            </a:r>
            <a:r>
              <a:rPr lang="en-US" sz="3000" dirty="0">
                <a:solidFill>
                  <a:srgbClr val="000000"/>
                </a:solidFill>
                <a:latin typeface="Glacial Indifference"/>
              </a:rPr>
              <a:t> prioritizes user convenience and customization with multiple features, eliminating traditional food ordering hassles and embracing the future of gastronomic delight.</a:t>
            </a:r>
          </a:p>
          <a:p>
            <a:pPr algn="just">
              <a:lnSpc>
                <a:spcPts val="4950"/>
              </a:lnSpc>
            </a:pPr>
            <a:endParaRPr lang="en-US" sz="3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2383" y="1592453"/>
            <a:ext cx="519463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D580E-8F88-BB27-6049-26E4A767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25600" y="8967323"/>
            <a:ext cx="3837099" cy="15779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816" y="4431274"/>
            <a:ext cx="1595618" cy="1424452"/>
          </a:xfrm>
          <a:custGeom>
            <a:avLst/>
            <a:gdLst/>
            <a:ahLst/>
            <a:cxnLst/>
            <a:rect l="l" t="t" r="r" b="b"/>
            <a:pathLst>
              <a:path w="1595618" h="1424452">
                <a:moveTo>
                  <a:pt x="0" y="0"/>
                </a:moveTo>
                <a:lnTo>
                  <a:pt x="1595619" y="0"/>
                </a:lnTo>
                <a:lnTo>
                  <a:pt x="1595619" y="1424452"/>
                </a:lnTo>
                <a:lnTo>
                  <a:pt x="0" y="142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29712" y="3134848"/>
            <a:ext cx="9001564" cy="7152152"/>
          </a:xfrm>
          <a:custGeom>
            <a:avLst/>
            <a:gdLst/>
            <a:ahLst/>
            <a:cxnLst/>
            <a:rect l="l" t="t" r="r" b="b"/>
            <a:pathLst>
              <a:path w="9001564" h="7152152">
                <a:moveTo>
                  <a:pt x="0" y="0"/>
                </a:moveTo>
                <a:lnTo>
                  <a:pt x="9001565" y="0"/>
                </a:lnTo>
                <a:lnTo>
                  <a:pt x="9001565" y="7152152"/>
                </a:lnTo>
                <a:lnTo>
                  <a:pt x="0" y="715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2383" y="2895600"/>
            <a:ext cx="14428982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Current food ordering systems suffer from inefficiencies leading to prolonged wait times, order inaccuracies, and dissatisfied customers.</a:t>
            </a:r>
          </a:p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Customers often face challenges finding personalized food options, leading to dissatisfaction and decreased user engagement.</a:t>
            </a:r>
          </a:p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The complexity of payment methods in food ordering systems often results in confusion and potential security risks for users.</a:t>
            </a:r>
          </a:p>
          <a:p>
            <a:pPr algn="l">
              <a:lnSpc>
                <a:spcPts val="495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2383" y="1592453"/>
            <a:ext cx="758348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PROBLEM STATEMENT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06F603-CF8C-9B8F-BAD5-C98F30E3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92676" y="9083870"/>
            <a:ext cx="4038600" cy="142445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76811" y="102870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77407" y="3357949"/>
            <a:ext cx="7657107" cy="535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197" lvl="1" indent="-313598" algn="just">
              <a:lnSpc>
                <a:spcPts val="4793"/>
              </a:lnSpc>
              <a:buFont typeface="Arial"/>
              <a:buChar char="•"/>
            </a:pPr>
            <a:r>
              <a:rPr lang="en-US" sz="2905" dirty="0">
                <a:solidFill>
                  <a:srgbClr val="000000"/>
                </a:solidFill>
                <a:latin typeface="Glacial Indifference"/>
              </a:rPr>
              <a:t>To provide a wide range of food options and menus for customers to choose from. </a:t>
            </a:r>
          </a:p>
          <a:p>
            <a:pPr algn="just">
              <a:lnSpc>
                <a:spcPts val="4793"/>
              </a:lnSpc>
            </a:pPr>
            <a:endParaRPr lang="en-US" sz="2905" dirty="0">
              <a:solidFill>
                <a:srgbClr val="000000"/>
              </a:solidFill>
              <a:latin typeface="Glacial Indifference"/>
            </a:endParaRPr>
          </a:p>
          <a:p>
            <a:pPr marL="627197" lvl="1" indent="-313598" algn="just">
              <a:lnSpc>
                <a:spcPts val="4793"/>
              </a:lnSpc>
              <a:buFont typeface="Arial"/>
              <a:buChar char="•"/>
            </a:pPr>
            <a:r>
              <a:rPr lang="en-US" sz="2905" dirty="0">
                <a:solidFill>
                  <a:srgbClr val="000000"/>
                </a:solidFill>
                <a:latin typeface="Glacial Indifference"/>
              </a:rPr>
              <a:t>To optimize order management for restaurants, improving efficiency, reducing errors, and ensuring timely and accurate order fulfillment to meet customer expectations. </a:t>
            </a:r>
          </a:p>
          <a:p>
            <a:pPr algn="ctr">
              <a:lnSpc>
                <a:spcPts val="4793"/>
              </a:lnSpc>
            </a:pPr>
            <a:endParaRPr lang="en-US" sz="2905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948862" y="144343"/>
            <a:ext cx="3065064" cy="2951141"/>
            <a:chOff x="0" y="0"/>
            <a:chExt cx="4086751" cy="39348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86751" cy="3934854"/>
            </a:xfrm>
            <a:custGeom>
              <a:avLst/>
              <a:gdLst/>
              <a:ahLst/>
              <a:cxnLst/>
              <a:rect l="l" t="t" r="r" b="b"/>
              <a:pathLst>
                <a:path w="4086751" h="3934854">
                  <a:moveTo>
                    <a:pt x="0" y="0"/>
                  </a:moveTo>
                  <a:lnTo>
                    <a:pt x="4086751" y="0"/>
                  </a:lnTo>
                  <a:lnTo>
                    <a:pt x="4086751" y="3934854"/>
                  </a:lnTo>
                  <a:lnTo>
                    <a:pt x="0" y="393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46718" y="1629014"/>
              <a:ext cx="3593315" cy="657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3199" spc="639">
                  <a:solidFill>
                    <a:srgbClr val="FFF9F4"/>
                  </a:solidFill>
                  <a:latin typeface="Glacial Indifference"/>
                </a:rPr>
                <a:t>Objectives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1A9B13-A094-C2AE-5DA8-6C40206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92255" y="8711528"/>
            <a:ext cx="3962400" cy="22637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3995" y="1479032"/>
            <a:ext cx="513575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3995" y="2662291"/>
            <a:ext cx="5912310" cy="630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User authentication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Menu exploration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Order placement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Admin Login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Add to cart</a:t>
            </a: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l">
              <a:lnSpc>
                <a:spcPts val="33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67010" y="2509891"/>
            <a:ext cx="5449323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 Bold"/>
              </a:rPr>
              <a:t>Checkout </a:t>
            </a:r>
          </a:p>
          <a:p>
            <a:pPr algn="l">
              <a:lnSpc>
                <a:spcPts val="4950"/>
              </a:lnSpc>
            </a:pPr>
            <a:endParaRPr lang="en-US" sz="3000" dirty="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 Bold"/>
              </a:rPr>
              <a:t>Search functionality</a:t>
            </a:r>
          </a:p>
          <a:p>
            <a:pPr algn="l">
              <a:lnSpc>
                <a:spcPts val="4950"/>
              </a:lnSpc>
            </a:pPr>
            <a:endParaRPr lang="en-US" sz="3000" dirty="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 Bold"/>
              </a:rPr>
              <a:t>Responsive design</a:t>
            </a:r>
          </a:p>
          <a:p>
            <a:pPr algn="l">
              <a:lnSpc>
                <a:spcPts val="4950"/>
              </a:lnSpc>
            </a:pPr>
            <a:endParaRPr lang="en-US" sz="3000" dirty="0">
              <a:solidFill>
                <a:srgbClr val="000000"/>
              </a:solidFill>
              <a:latin typeface="Glacial Indifference Bold"/>
            </a:endParaRPr>
          </a:p>
          <a:p>
            <a:pPr marL="647700" lvl="1" indent="-323850" algn="l">
              <a:lnSpc>
                <a:spcPts val="495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lacial Indifference Bold"/>
              </a:rPr>
              <a:t>Email notification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5C0F44-F9E5-98DE-0335-630CF01B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83305" y="8267700"/>
            <a:ext cx="3581400" cy="31019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6441" y="2793121"/>
            <a:ext cx="11455118" cy="5646700"/>
          </a:xfrm>
          <a:custGeom>
            <a:avLst/>
            <a:gdLst/>
            <a:ahLst/>
            <a:cxnLst/>
            <a:rect l="l" t="t" r="r" b="b"/>
            <a:pathLst>
              <a:path w="11455118" h="5646700">
                <a:moveTo>
                  <a:pt x="0" y="0"/>
                </a:moveTo>
                <a:lnTo>
                  <a:pt x="11455118" y="0"/>
                </a:lnTo>
                <a:lnTo>
                  <a:pt x="11455118" y="5646699"/>
                </a:lnTo>
                <a:lnTo>
                  <a:pt x="0" y="56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3995" y="1479032"/>
            <a:ext cx="523035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10F23-23CF-2271-6C26-49DC92CB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782800" y="8953500"/>
            <a:ext cx="3276600" cy="17303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1732" y="3117176"/>
            <a:ext cx="8394665" cy="6141124"/>
          </a:xfrm>
          <a:custGeom>
            <a:avLst/>
            <a:gdLst/>
            <a:ahLst/>
            <a:cxnLst/>
            <a:rect l="l" t="t" r="r" b="b"/>
            <a:pathLst>
              <a:path w="8394665" h="6141124">
                <a:moveTo>
                  <a:pt x="0" y="0"/>
                </a:moveTo>
                <a:lnTo>
                  <a:pt x="8394665" y="0"/>
                </a:lnTo>
                <a:lnTo>
                  <a:pt x="8394665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3995" y="1479032"/>
            <a:ext cx="733506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DATA FLOW 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7060-CBA5-6A96-4913-05E6E061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4200" y="8572500"/>
            <a:ext cx="3581400" cy="21113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2760" y="2842083"/>
            <a:ext cx="7262480" cy="6416217"/>
          </a:xfrm>
          <a:custGeom>
            <a:avLst/>
            <a:gdLst/>
            <a:ahLst/>
            <a:cxnLst/>
            <a:rect l="l" t="t" r="r" b="b"/>
            <a:pathLst>
              <a:path w="7262480" h="6416217">
                <a:moveTo>
                  <a:pt x="0" y="0"/>
                </a:moveTo>
                <a:lnTo>
                  <a:pt x="7262480" y="0"/>
                </a:lnTo>
                <a:lnTo>
                  <a:pt x="7262480" y="6416217"/>
                </a:lnTo>
                <a:lnTo>
                  <a:pt x="0" y="641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3995" y="1479032"/>
            <a:ext cx="513575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840">
                <a:solidFill>
                  <a:srgbClr val="9F4B2F"/>
                </a:solidFill>
                <a:latin typeface="Glacial Indifference Bold"/>
              </a:rPr>
              <a:t>USE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DD95F-CBE7-3CB1-2FAB-AEDA7BC3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00" y="9105900"/>
            <a:ext cx="3429000" cy="14255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310</Words>
  <Application>Microsoft Office PowerPoint</Application>
  <PresentationFormat>Custom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Glacial Indifference Bold</vt:lpstr>
      <vt:lpstr>Glacial Indifference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presentation</dc:title>
  <dc:creator>Admin</dc:creator>
  <cp:lastModifiedBy>Admin</cp:lastModifiedBy>
  <cp:revision>3</cp:revision>
  <dcterms:created xsi:type="dcterms:W3CDTF">2006-08-16T00:00:00Z</dcterms:created>
  <dcterms:modified xsi:type="dcterms:W3CDTF">2024-05-30T15:37:16Z</dcterms:modified>
  <dc:identifier>DAGFk_Yqd7k</dc:identifier>
</cp:coreProperties>
</file>